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62" r:id="rId3"/>
    <p:sldId id="304" r:id="rId4"/>
    <p:sldId id="278" r:id="rId5"/>
    <p:sldId id="301" r:id="rId6"/>
    <p:sldId id="284" r:id="rId7"/>
    <p:sldId id="281" r:id="rId8"/>
    <p:sldId id="297" r:id="rId9"/>
    <p:sldId id="299" r:id="rId10"/>
    <p:sldId id="300" r:id="rId11"/>
    <p:sldId id="283" r:id="rId12"/>
    <p:sldId id="290" r:id="rId13"/>
    <p:sldId id="295" r:id="rId14"/>
    <p:sldId id="293" r:id="rId15"/>
    <p:sldId id="294" r:id="rId16"/>
    <p:sldId id="302" r:id="rId17"/>
  </p:sldIdLst>
  <p:sldSz cx="9906000" cy="6858000" type="A4"/>
  <p:notesSz cx="6735763" cy="98663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0" autoAdjust="0"/>
    <p:restoredTop sz="94660"/>
  </p:normalViewPr>
  <p:slideViewPr>
    <p:cSldViewPr>
      <p:cViewPr>
        <p:scale>
          <a:sx n="70" d="100"/>
          <a:sy n="70" d="100"/>
        </p:scale>
        <p:origin x="-1038" y="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04AC1-7052-4A44-8827-0FFAD8A3206A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5955A-5ADD-4BB0-BC34-700B6C251C2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870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248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851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536577" y="274639"/>
            <a:ext cx="7078663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66671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CF02E-8CD1-40FF-99C6-22DF29A1710D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C7384-7656-4E78-88E7-9AB3A5260573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859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178E4-7F1D-44E4-A6F0-D4E2B0CA000B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A3D82-AEB8-42AF-8A0A-33476B7036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64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51644-F404-4999-B244-B40AA0143DAD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5E0D7-9652-4A3C-9B41-F0AFE92484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234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E6731-9906-4E4C-9588-7B454297CB0B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5B2E4-2EC7-44AC-8426-BB3108BB88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004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141E0-2688-4E33-B1DF-2D2623D9F5C2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6C313-490A-4DB3-9030-771F90155CA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690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9DB78-3883-4D68-AFEC-FA1281EB5AF6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1574D-9214-4F30-AE18-5F088666310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74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972DE-3D6A-42F4-953B-31B20C03E03F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3F461-C29C-4911-8A7F-DF7A8D1F3E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14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4101-CF50-40D1-96AA-A99B0B681BFA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8C7ED-F799-4890-A1AB-D47D09853C3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5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1743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69907-F4F6-4D30-A14C-98CA4B95615A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E0C62-1F6C-442A-8A53-0EAB2F31FF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508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B6B6E-C2DE-436D-9503-9051AB5E251E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099E0-CAAA-4721-AF1E-25704BDF822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783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EA201-8C96-470B-AAFB-28AB8AEFA970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4141-83F8-404B-B26E-75AD99A679F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2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2865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536575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5448300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8121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6934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73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5426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09494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017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E851A-929E-4FED-B7BA-DC408524F663}" type="datetimeFigureOut">
              <a:rPr lang="th-TH" smtClean="0"/>
              <a:t>29/03/61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156F0-8209-4F3D-8F8D-4B1A5531A7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0631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ตัวแทนชื่อเรื่อง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คลิกเพื่อแก้ไขลักษณะชื่อเรื่องต้นแบบ</a:t>
            </a:r>
          </a:p>
        </p:txBody>
      </p:sp>
      <p:sp>
        <p:nvSpPr>
          <p:cNvPr id="1027" name="ตัวแทนข้อความ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81100B-BC18-47D8-A803-73E83076D23C}" type="datetimeFigureOut">
              <a:rPr lang="th-TH">
                <a:solidFill>
                  <a:prstClr val="black">
                    <a:tint val="75000"/>
                  </a:prstClr>
                </a:solidFill>
                <a:cs typeface="Angsana New" pitchFamily="18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29/03/61</a:t>
            </a:fld>
            <a:endParaRPr lang="th-TH">
              <a:solidFill>
                <a:prstClr val="black">
                  <a:tint val="75000"/>
                </a:prstClr>
              </a:solidFill>
              <a:cs typeface="Angsana New" pitchFamily="18" charset="-34"/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prstClr val="black">
                  <a:tint val="75000"/>
                </a:prstClr>
              </a:solidFill>
              <a:cs typeface="Angsana New" pitchFamily="18" charset="-34"/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5A9929-A7F6-4103-974C-61F9D6B8465E}" type="slidenum">
              <a:rPr lang="en-US">
                <a:solidFill>
                  <a:prstClr val="black">
                    <a:tint val="75000"/>
                  </a:prstClr>
                </a:solidFill>
                <a:cs typeface="Angsana New" pitchFamily="18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2920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05"/>
          <a:stretch/>
        </p:blipFill>
        <p:spPr bwMode="auto">
          <a:xfrm>
            <a:off x="10361" y="-99392"/>
            <a:ext cx="9895639" cy="415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สี่เหลี่ยมผืนผ้า 4"/>
          <p:cNvSpPr/>
          <p:nvPr/>
        </p:nvSpPr>
        <p:spPr>
          <a:xfrm>
            <a:off x="416497" y="1988840"/>
            <a:ext cx="92170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โครงการ                                       ชุมชนต้านภัยไข้เลือดออก</a:t>
            </a:r>
          </a:p>
          <a:p>
            <a:pPr algn="ctr"/>
            <a:r>
              <a:rPr lang="th-TH" sz="66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สำนักงานสาธารณสุขจังหวัดสกลนคร</a:t>
            </a:r>
            <a:endParaRPr lang="th-TH" sz="6600" b="1" dirty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4" name="Picture 6" descr="ผลการค้นหารูปภาพสำหรับ กระทรวงสาธารณสุ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916" y="315360"/>
            <a:ext cx="1758627" cy="17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8" y="5397031"/>
            <a:ext cx="2182812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5068420"/>
            <a:ext cx="328612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810" y="5204655"/>
            <a:ext cx="2169287" cy="134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25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2060848"/>
            <a:ext cx="305041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ตาราง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360600"/>
              </p:ext>
            </p:extLst>
          </p:nvPr>
        </p:nvGraphicFramePr>
        <p:xfrm>
          <a:off x="137644" y="3749000"/>
          <a:ext cx="4824536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</a:tblGrid>
              <a:tr h="147072">
                <a:tc>
                  <a:txBody>
                    <a:bodyPr/>
                    <a:lstStyle/>
                    <a:p>
                      <a:r>
                        <a:rPr lang="th-TH" sz="3200" b="1" dirty="0" smtClean="0"/>
                        <a:t>                      ปัจจัย</a:t>
                      </a:r>
                      <a:endParaRPr lang="en-US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b="1" dirty="0" smtClean="0"/>
                        <a:t>ควบคุมแหล่งเพาะพันธ์</a:t>
                      </a:r>
                      <a:r>
                        <a:rPr lang="th-TH" sz="2800" b="1" baseline="0" dirty="0" smtClean="0"/>
                        <a:t>  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/>
                        <a:t>ควบคุมโรค/คนที่เป็นพาหะ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b="1" dirty="0" smtClean="0"/>
                        <a:t>ควบคุมปัจจัยส่งเสริมความรุนแรงของโรค</a:t>
                      </a:r>
                    </a:p>
                    <a:p>
                      <a:r>
                        <a:rPr lang="en-US" sz="2800" b="1" dirty="0" smtClean="0"/>
                        <a:t>-</a:t>
                      </a:r>
                      <a:r>
                        <a:rPr lang="en-US" sz="2800" b="1" baseline="0" dirty="0" smtClean="0"/>
                        <a:t> </a:t>
                      </a:r>
                      <a:r>
                        <a:rPr lang="th-TH" sz="2800" b="1" baseline="0" dirty="0" smtClean="0"/>
                        <a:t>ร้านยาในชุมชน</a:t>
                      </a:r>
                      <a:endParaRPr lang="th-TH" sz="2800" b="1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176" y="2842907"/>
            <a:ext cx="2241444" cy="17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ตาราง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817767"/>
              </p:ext>
            </p:extLst>
          </p:nvPr>
        </p:nvGraphicFramePr>
        <p:xfrm>
          <a:off x="4953000" y="4843224"/>
          <a:ext cx="4824536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</a:tblGrid>
              <a:tr h="370840">
                <a:tc>
                  <a:txBody>
                    <a:bodyPr/>
                    <a:lstStyle/>
                    <a:p>
                      <a:r>
                        <a:rPr lang="th-TH" sz="3200" b="1" dirty="0" smtClean="0"/>
                        <a:t>                      ปัจจัย</a:t>
                      </a:r>
                      <a:endParaRPr lang="en-US" sz="3200" b="1" dirty="0"/>
                    </a:p>
                  </a:txBody>
                  <a:tcPr/>
                </a:tc>
              </a:tr>
              <a:tr h="861040">
                <a:tc>
                  <a:txBody>
                    <a:bodyPr/>
                    <a:lstStyle/>
                    <a:p>
                      <a:r>
                        <a:rPr lang="th-TH" sz="2800" b="1" dirty="0" smtClean="0"/>
                        <a:t>ขยะและบ้านเรือนมีผลต่อการเกิดโรค</a:t>
                      </a:r>
                      <a:endParaRPr lang="en-US" sz="2800" b="1" dirty="0" smtClean="0"/>
                    </a:p>
                    <a:p>
                      <a:r>
                        <a:rPr lang="th-TH" sz="2800" b="1" dirty="0" smtClean="0"/>
                        <a:t>(ดรุณี โพธิ์ศรี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th-TH" sz="2800" b="1" dirty="0" smtClean="0"/>
                        <a:t> </a:t>
                      </a:r>
                      <a:r>
                        <a:rPr lang="en-US" sz="2800" b="1" dirty="0" smtClean="0"/>
                        <a:t>2554</a:t>
                      </a:r>
                      <a:r>
                        <a:rPr lang="th-TH" sz="2800" b="1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800" b="1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3166"/>
            <a:ext cx="2951162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800872" y="318244"/>
            <a:ext cx="54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ข้อมูลอื่นๆที่น่าจะเป็นประโยชน์ต่อการวางแผนงาน</a:t>
            </a:r>
          </a:p>
          <a:p>
            <a:pPr marL="342900" indent="-342900">
              <a:buFontTx/>
              <a:buChar char="-"/>
            </a:pPr>
            <a:r>
              <a:rPr lang="th-TH" sz="2000" b="1" dirty="0" smtClean="0">
                <a:cs typeface="+mj-cs"/>
              </a:rPr>
              <a:t>เพศ  อายุ  การศึกษา  ไม่มีผลต่อปัจจัย</a:t>
            </a:r>
          </a:p>
          <a:p>
            <a:pPr marL="342900" indent="-342900">
              <a:buFontTx/>
              <a:buChar char="-"/>
            </a:pPr>
            <a:r>
              <a:rPr lang="th-TH" sz="2000" b="1" dirty="0" smtClean="0">
                <a:cs typeface="+mj-cs"/>
              </a:rPr>
              <a:t>ประชาชนร้อยละ </a:t>
            </a:r>
            <a:r>
              <a:rPr lang="en-US" sz="1800" b="1" dirty="0" smtClean="0">
                <a:cs typeface="+mj-cs"/>
              </a:rPr>
              <a:t>60-70</a:t>
            </a:r>
            <a:r>
              <a:rPr lang="en-US" sz="2000" b="1" dirty="0" smtClean="0">
                <a:cs typeface="+mj-cs"/>
              </a:rPr>
              <a:t> </a:t>
            </a:r>
            <a:r>
              <a:rPr lang="th-TH" sz="2000" b="1" dirty="0" smtClean="0">
                <a:cs typeface="+mj-cs"/>
              </a:rPr>
              <a:t>มีความรู้ในระดับ ประถม </a:t>
            </a:r>
            <a:r>
              <a:rPr lang="en-US" sz="2000" b="1" dirty="0" smtClean="0">
                <a:cs typeface="+mj-cs"/>
              </a:rPr>
              <a:t>– </a:t>
            </a:r>
            <a:r>
              <a:rPr lang="th-TH" sz="2000" b="1" dirty="0" smtClean="0">
                <a:cs typeface="+mj-cs"/>
              </a:rPr>
              <a:t>มัธยมต้น</a:t>
            </a:r>
          </a:p>
          <a:p>
            <a:pPr marL="342900" indent="-342900">
              <a:buFontTx/>
              <a:buChar char="-"/>
            </a:pPr>
            <a:r>
              <a:rPr lang="th-TH" sz="2000" b="1" dirty="0" smtClean="0">
                <a:cs typeface="+mj-cs"/>
              </a:rPr>
              <a:t>ระบาดมากที่สุดในกลุ่มวัยเรียน </a:t>
            </a:r>
            <a:endParaRPr lang="en-US" sz="20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8282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95300" y="1412776"/>
            <a:ext cx="8915400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000" dirty="0" smtClean="0">
                <a:cs typeface="+mj-cs"/>
              </a:rPr>
              <a:t> 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1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กิจกรรมการป้องกันโรคไข้เลือดออกโดยการขับเคลื่อนของภาคี</a:t>
            </a:r>
          </a:p>
          <a:p>
            <a:pPr marL="0" indent="0">
              <a:buNone/>
            </a:pPr>
            <a:r>
              <a:rPr lang="th-TH" sz="24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  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1.1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 การประชุม </a:t>
            </a:r>
            <a:r>
              <a:rPr lang="th-TH" sz="2400" dirty="0" err="1" smtClean="0">
                <a:latin typeface="AngsanaUPC" pitchFamily="18" charset="-34"/>
                <a:cs typeface="AngsanaUPC" pitchFamily="18" charset="-34"/>
              </a:rPr>
              <a:t>อสทจ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. / </a:t>
            </a:r>
            <a:r>
              <a:rPr lang="th-TH" sz="2400" dirty="0" err="1" smtClean="0">
                <a:latin typeface="AngsanaUPC" pitchFamily="18" charset="-34"/>
                <a:cs typeface="AngsanaUPC" pitchFamily="18" charset="-34"/>
              </a:rPr>
              <a:t>พชอ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/เครือข่ายสกลนครน่าอยู่/คณะกรรมการหมู่บ้าน</a:t>
            </a:r>
          </a:p>
          <a:p>
            <a:pPr marL="0" indent="0">
              <a:buNone/>
            </a:pP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   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1.2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 การเสริมทักษะการเรียนรู้การป้องกันโรคไข้เลือดออกในกลุ่มวัยเรียนโดยการสุ่ม </a:t>
            </a:r>
          </a:p>
          <a:p>
            <a:pPr marL="0" indent="0">
              <a:buNone/>
            </a:pPr>
            <a:r>
              <a:rPr lang="th-TH" sz="24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           ลูกน้ำยุงลายร่วมกับ </a:t>
            </a:r>
            <a:r>
              <a:rPr lang="th-TH" sz="2400" dirty="0" err="1" smtClean="0">
                <a:latin typeface="AngsanaUPC" pitchFamily="18" charset="-34"/>
                <a:cs typeface="AngsanaUPC" pitchFamily="18" charset="-34"/>
              </a:rPr>
              <a:t>อส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ม. </a:t>
            </a:r>
            <a:r>
              <a:rPr lang="th-TH" sz="24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และกิจกรรม </a:t>
            </a:r>
            <a:r>
              <a:rPr lang="th-TH" sz="2400" dirty="0" err="1" smtClean="0">
                <a:latin typeface="AngsanaUPC" pitchFamily="18" charset="-34"/>
                <a:cs typeface="AngsanaUPC" pitchFamily="18" charset="-34"/>
              </a:rPr>
              <a:t>อย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.น้อยกับการตรวจร้านชำ</a:t>
            </a:r>
          </a:p>
          <a:p>
            <a:pPr marL="0" indent="0">
              <a:buNone/>
            </a:pP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    1.3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การผลิตสื่อเรียนรู้ป้องกันโรคในชุมชน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/การพัฒนาระบบสื่อสารในชุมชน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1.4 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การจัดการขยะต้นทางและชุมชนน่าอยู่  </a:t>
            </a:r>
            <a:r>
              <a:rPr lang="en-US" sz="2400" u="sng" dirty="0" smtClean="0">
                <a:solidFill>
                  <a:srgbClr val="FF0000"/>
                </a:solidFill>
                <a:latin typeface="AngsanaUPC" pitchFamily="18" charset="-34"/>
                <a:cs typeface="AngsanaUPC" pitchFamily="18" charset="-34"/>
              </a:rPr>
              <a:t>GREEN  CLEAN  CITY</a:t>
            </a:r>
            <a:endParaRPr lang="th-TH" sz="2400" u="sng" dirty="0" smtClean="0">
              <a:solidFill>
                <a:srgbClr val="FF0000"/>
              </a:solidFill>
              <a:latin typeface="AngsanaUPC" pitchFamily="18" charset="-34"/>
              <a:cs typeface="AngsanaUPC" pitchFamily="18" charset="-34"/>
            </a:endParaRPr>
          </a:p>
          <a:p>
            <a:pPr marL="0" indent="0">
              <a:buNone/>
            </a:pPr>
            <a:r>
              <a:rPr lang="th-TH" sz="24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    </a:t>
            </a:r>
            <a:r>
              <a:rPr lang="en-US" sz="2400" dirty="0" smtClean="0">
                <a:latin typeface="AngsanaUPC" pitchFamily="18" charset="-34"/>
                <a:cs typeface="AngsanaUPC" pitchFamily="18" charset="-34"/>
              </a:rPr>
              <a:t>1.5 </a:t>
            </a:r>
            <a:r>
              <a:rPr lang="th-TH" sz="2400" dirty="0" smtClean="0">
                <a:latin typeface="AngsanaUPC" pitchFamily="18" charset="-34"/>
                <a:cs typeface="AngsanaUPC" pitchFamily="18" charset="-34"/>
              </a:rPr>
              <a:t>การส่งเสริมการปลูก</a:t>
            </a:r>
            <a:r>
              <a:rPr lang="th-TH" sz="2400" dirty="0" smtClean="0">
                <a:cs typeface="+mj-cs"/>
              </a:rPr>
              <a:t>สมุนไพรไล่ยุง</a:t>
            </a:r>
            <a:r>
              <a:rPr lang="en-US" sz="2400" dirty="0" smtClean="0">
                <a:cs typeface="+mj-cs"/>
              </a:rPr>
              <a:t>  </a:t>
            </a:r>
            <a:r>
              <a:rPr lang="th-TH" sz="2400" dirty="0" smtClean="0">
                <a:cs typeface="+mj-cs"/>
              </a:rPr>
              <a:t> </a:t>
            </a:r>
            <a:r>
              <a:rPr lang="th-TH" sz="2400" u="sng" dirty="0" smtClean="0">
                <a:solidFill>
                  <a:srgbClr val="FF0000"/>
                </a:solidFill>
                <a:cs typeface="+mj-cs"/>
              </a:rPr>
              <a:t>เมืองสมุนไพร</a:t>
            </a:r>
            <a:endParaRPr lang="en-US" sz="2400" dirty="0">
              <a:cs typeface="+mj-cs"/>
            </a:endParaRPr>
          </a:p>
          <a:p>
            <a:pPr marL="0" indent="0">
              <a:buNone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. พัฒนามาตรฐานการเฝ้าระวังและควบคุมโรคไข้เลือดออก</a:t>
            </a:r>
          </a:p>
          <a:p>
            <a:pPr marL="0" indent="0">
              <a:buNone/>
            </a:pP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      2.1  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การประชุมคณะทำงานระบาดจังหวัด/ ประชุมประจำเดือน </a:t>
            </a:r>
            <a:r>
              <a:rPr lang="th-TH" sz="2400" dirty="0" err="1" smtClean="0">
                <a:latin typeface="Angsana New" pitchFamily="18" charset="-34"/>
                <a:cs typeface="Angsana New" pitchFamily="18" charset="-34"/>
              </a:rPr>
              <a:t>สสจ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.</a:t>
            </a:r>
          </a:p>
          <a:p>
            <a:pPr marL="0" indent="0">
              <a:buNone/>
            </a:pP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      2.2  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พัฒนาศักยภาพบุคลากรในด้านการ สอบสวน  วิเคราะห์  บันทึกรายงาน การศึกษาวิจัย เพื่อควบคุม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    </a:t>
            </a:r>
          </a:p>
          <a:p>
            <a:pPr marL="0" indent="0">
              <a:buNone/>
            </a:pPr>
            <a:r>
              <a:rPr lang="en-US" sz="24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           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และตอบโต้สถานการณ์ โรค</a:t>
            </a:r>
          </a:p>
          <a:p>
            <a:pPr marL="0" indent="0">
              <a:buNone/>
            </a:pP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    2.3  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สุ่มตรวจและประเมินโดย </a:t>
            </a:r>
            <a:r>
              <a:rPr lang="th-TH" sz="2400" dirty="0" err="1" smtClean="0">
                <a:latin typeface="Angsana New" pitchFamily="18" charset="-34"/>
                <a:cs typeface="Angsana New" pitchFamily="18" charset="-34"/>
              </a:rPr>
              <a:t>สสจ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.หรือองค์กรภายนอก</a:t>
            </a:r>
          </a:p>
          <a:p>
            <a:pPr marL="0" indent="0">
              <a:buNone/>
            </a:pPr>
            <a:endParaRPr lang="th-TH" sz="2400" dirty="0" smtClean="0">
              <a:cs typeface="+mj-cs"/>
            </a:endParaRPr>
          </a:p>
          <a:p>
            <a:pPr marL="0" indent="0">
              <a:buNone/>
            </a:pPr>
            <a:endParaRPr lang="th-TH" sz="2400" dirty="0" smtClean="0">
              <a:cs typeface="+mj-cs"/>
            </a:endParaRPr>
          </a:p>
          <a:p>
            <a:pPr marL="0" indent="0">
              <a:buNone/>
            </a:pPr>
            <a:r>
              <a:rPr lang="th-TH" sz="2000" dirty="0">
                <a:cs typeface="+mj-cs"/>
              </a:rPr>
              <a:t> </a:t>
            </a:r>
            <a:r>
              <a:rPr lang="th-TH" sz="2000" dirty="0" smtClean="0">
                <a:cs typeface="+mj-cs"/>
              </a:rPr>
              <a:t>        </a:t>
            </a:r>
          </a:p>
          <a:p>
            <a:pPr marL="0" indent="0">
              <a:buNone/>
            </a:pPr>
            <a:r>
              <a:rPr lang="th-TH" sz="2000" dirty="0">
                <a:cs typeface="+mj-cs"/>
              </a:rPr>
              <a:t> </a:t>
            </a:r>
            <a:r>
              <a:rPr lang="th-TH" sz="2000" dirty="0" smtClean="0">
                <a:cs typeface="+mj-cs"/>
              </a:rPr>
              <a:t>     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9587" y="0"/>
            <a:ext cx="9906000" cy="124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70500" y="673532"/>
            <a:ext cx="222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/>
              <a:t>กิจกรรมหลัก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92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28295"/>
            <a:ext cx="9907588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4810" y="694441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 ผู้รับผิดชอบโครงการ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48150" y="1412776"/>
            <a:ext cx="79932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th-TH" dirty="0" smtClean="0"/>
              <a:t>สำนักงานสาธารณสุขจังหวัดสกลนคร</a:t>
            </a:r>
          </a:p>
          <a:p>
            <a:r>
              <a:rPr lang="th-TH" dirty="0"/>
              <a:t> </a:t>
            </a:r>
            <a:r>
              <a:rPr lang="th-TH" dirty="0" smtClean="0"/>
              <a:t>       </a:t>
            </a:r>
            <a:r>
              <a:rPr lang="en-US" dirty="0" smtClean="0"/>
              <a:t>- </a:t>
            </a:r>
            <a:r>
              <a:rPr lang="th-TH" dirty="0" smtClean="0"/>
              <a:t>นายแพทย์สาธารณสุขจังหวัดสกลนคร</a:t>
            </a:r>
          </a:p>
          <a:p>
            <a:r>
              <a:rPr lang="th-TH" dirty="0"/>
              <a:t> </a:t>
            </a:r>
            <a:r>
              <a:rPr lang="th-TH" dirty="0" smtClean="0"/>
              <a:t>       </a:t>
            </a:r>
            <a:r>
              <a:rPr lang="en-US" dirty="0" smtClean="0"/>
              <a:t>- </a:t>
            </a:r>
            <a:r>
              <a:rPr lang="th-TH" dirty="0" smtClean="0"/>
              <a:t>นายแพทย์เวชกรรมป้อง</a:t>
            </a:r>
          </a:p>
          <a:p>
            <a:r>
              <a:rPr lang="th-TH" dirty="0" smtClean="0"/>
              <a:t>        </a:t>
            </a:r>
            <a:r>
              <a:rPr lang="en-US" dirty="0" smtClean="0"/>
              <a:t>-  </a:t>
            </a:r>
            <a:r>
              <a:rPr lang="th-TH" dirty="0" smtClean="0"/>
              <a:t>กลุ่มงานควบคุมโรคติดต่อ  (ระบาด)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-</a:t>
            </a:r>
            <a:r>
              <a:rPr lang="th-TH" dirty="0" smtClean="0"/>
              <a:t>   กลุ่มงานอนามัยสิ่งแวดล้อม (</a:t>
            </a:r>
            <a:r>
              <a:rPr lang="th-TH" dirty="0" err="1" smtClean="0"/>
              <a:t>อสทจ</a:t>
            </a:r>
            <a:r>
              <a:rPr lang="th-TH" dirty="0" smtClean="0"/>
              <a:t>./</a:t>
            </a:r>
            <a:r>
              <a:rPr lang="th-TH" dirty="0" err="1" smtClean="0"/>
              <a:t>อบจ</a:t>
            </a:r>
            <a:r>
              <a:rPr lang="th-TH" dirty="0" smtClean="0"/>
              <a:t>/</a:t>
            </a:r>
            <a:r>
              <a:rPr lang="th-TH" dirty="0" err="1" smtClean="0"/>
              <a:t>อปท</a:t>
            </a:r>
            <a:r>
              <a:rPr lang="th-TH" dirty="0" smtClean="0"/>
              <a:t>.)</a:t>
            </a:r>
          </a:p>
          <a:p>
            <a:r>
              <a:rPr lang="th-TH" dirty="0"/>
              <a:t> </a:t>
            </a:r>
            <a:r>
              <a:rPr lang="th-TH" dirty="0" smtClean="0"/>
              <a:t>       </a:t>
            </a:r>
            <a:r>
              <a:rPr lang="en-US" dirty="0" smtClean="0"/>
              <a:t>-  </a:t>
            </a:r>
            <a:r>
              <a:rPr lang="th-TH" dirty="0" smtClean="0"/>
              <a:t>กลุ่มงานพัฒนาคุณภาพและรูปแบบบริการฯ (</a:t>
            </a:r>
            <a:r>
              <a:rPr lang="th-TH" dirty="0" err="1" smtClean="0"/>
              <a:t>พชอ</a:t>
            </a:r>
            <a:r>
              <a:rPr lang="th-TH" dirty="0" smtClean="0"/>
              <a:t>.)</a:t>
            </a:r>
          </a:p>
          <a:p>
            <a:r>
              <a:rPr lang="th-TH" dirty="0"/>
              <a:t> </a:t>
            </a:r>
            <a:r>
              <a:rPr lang="th-TH" dirty="0" smtClean="0"/>
              <a:t>       </a:t>
            </a:r>
            <a:r>
              <a:rPr lang="en-US" dirty="0" smtClean="0"/>
              <a:t>-  </a:t>
            </a:r>
            <a:r>
              <a:rPr lang="th-TH" dirty="0" smtClean="0"/>
              <a:t>ผู้อำนวยการโรงพยาบาลและสาธารณสุขอำเภอ</a:t>
            </a:r>
          </a:p>
          <a:p>
            <a:r>
              <a:rPr lang="th-TH" dirty="0"/>
              <a:t> </a:t>
            </a:r>
            <a:r>
              <a:rPr lang="th-TH" dirty="0" smtClean="0"/>
              <a:t>       </a:t>
            </a:r>
            <a:r>
              <a:rPr lang="en-US" dirty="0" smtClean="0"/>
              <a:t>-  </a:t>
            </a:r>
            <a:r>
              <a:rPr lang="th-TH" dirty="0" smtClean="0"/>
              <a:t>กลุ่มงานพัฒนายุทธศาสตร์สาธารสุข (ติดตามและประเมินผล)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- </a:t>
            </a:r>
            <a:r>
              <a:rPr lang="th-TH" dirty="0" err="1" smtClean="0"/>
              <a:t>อส</a:t>
            </a:r>
            <a:r>
              <a:rPr lang="th-TH" dirty="0" smtClean="0"/>
              <a:t>ม.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6536" y="5284365"/>
            <a:ext cx="7993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   </a:t>
            </a:r>
            <a:r>
              <a:rPr lang="th-TH" dirty="0" smtClean="0"/>
              <a:t>สำนักงานจังหวัด (นายอำเภอ กำนัน  ผู้ใหญ่บ้าน)</a:t>
            </a:r>
            <a:endParaRPr lang="en-US" dirty="0" smtClean="0"/>
          </a:p>
          <a:p>
            <a:r>
              <a:rPr lang="en-US" dirty="0"/>
              <a:t>3</a:t>
            </a:r>
            <a:r>
              <a:rPr lang="en-US" dirty="0" smtClean="0"/>
              <a:t>.    </a:t>
            </a:r>
            <a:r>
              <a:rPr lang="th-TH" dirty="0" smtClean="0"/>
              <a:t>องค์การบริหารส่วนจังหวัดและ </a:t>
            </a:r>
            <a:r>
              <a:rPr lang="th-TH" dirty="0" err="1" smtClean="0"/>
              <a:t>อปท</a:t>
            </a:r>
            <a:r>
              <a:rPr lang="th-TH" dirty="0" smtClean="0"/>
              <a:t>. ทุกแห่ง</a:t>
            </a:r>
          </a:p>
          <a:p>
            <a:r>
              <a:rPr lang="en-US" dirty="0"/>
              <a:t>4</a:t>
            </a:r>
            <a:r>
              <a:rPr lang="en-US" dirty="0" smtClean="0"/>
              <a:t>.    </a:t>
            </a:r>
            <a:r>
              <a:rPr lang="th-TH" dirty="0" smtClean="0"/>
              <a:t>เขตพื้นที่การศึกษาและโรงเรียนระดับประถม  มัธยมศึกษา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" y="-27384"/>
            <a:ext cx="9907588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64768" y="1126489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/>
              <a:t>ประโยชน์ที่คาดว่าจะได้รับ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136576" y="1977804"/>
            <a:ext cx="74168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th-TH" dirty="0" smtClean="0"/>
              <a:t>ประชาชนเข้าถึงสื่อความรู้ในการป้องกันโรคไข้เลือดออกและสามารถนำมาปฏิบัติป้องกันโรคได้ทั้งในครัวเรือนและชุมชน</a:t>
            </a:r>
            <a:r>
              <a:rPr lang="th-TH" dirty="0" err="1" smtClean="0"/>
              <a:t>ได้มาก</a:t>
            </a:r>
            <a:r>
              <a:rPr lang="th-TH" dirty="0" smtClean="0"/>
              <a:t>ขึ้น</a:t>
            </a:r>
          </a:p>
          <a:p>
            <a:pPr marL="514350" indent="-514350">
              <a:buAutoNum type="arabicPeriod"/>
            </a:pPr>
            <a:r>
              <a:rPr lang="th-TH" dirty="0" smtClean="0"/>
              <a:t>เกิดการขับเคลื่อนการป้องกันโรคโดยคนในชุมชนโดยมาตรการของชุมชนและคาดว่าจะเกิดความการขับเคลื่อนต่อเนื่องต่อและยั่งยืน</a:t>
            </a:r>
          </a:p>
          <a:p>
            <a:pPr marL="514350" indent="-514350">
              <a:buAutoNum type="arabicPeriod"/>
            </a:pPr>
            <a:r>
              <a:rPr lang="th-TH" dirty="0" smtClean="0"/>
              <a:t>ประชาชน ชุมชน  เจ้าหน้าที่ที่เกี่ยวข้องมีศูนย์รวมการแลกเปลี่ยนสื่อสาร   ความรู้และกิจกรรมดำเนินงานร่วมกันในภาพรวมจังหวัด</a:t>
            </a:r>
          </a:p>
          <a:p>
            <a:pPr marL="514350" indent="-514350">
              <a:buAutoNum type="arabicPeriod"/>
            </a:pPr>
            <a:r>
              <a:rPr lang="th-TH" dirty="0" smtClean="0"/>
              <a:t>บุคลากรสาธารณสุขมีพัฒนาทักษะในการควบคุมโรคตามาตรฐานและบันทึกรายงานสามารถประโยชน์ต่อการวิเคราะห์และวางแผนงานทางระบาดได้แม่นยำยิ่งขึ้น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8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" y="-27384"/>
            <a:ext cx="9907588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40832" y="98072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/>
              <a:t>การประเมินผล</a:t>
            </a:r>
            <a:endParaRPr lang="en-US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136576" y="1556792"/>
            <a:ext cx="74168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 smtClean="0">
              <a:latin typeface="Angsana New" pitchFamily="18" charset="-34"/>
              <a:cs typeface="Angsana New" pitchFamily="18" charset="-34"/>
            </a:endParaRPr>
          </a:p>
          <a:p>
            <a:pPr marL="514350" indent="-514350">
              <a:buAutoNum type="arabicPeriod"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อัตราป่วยไข้เลือดออกลดลงจาก</a:t>
            </a:r>
            <a:r>
              <a:rPr lang="th-TH" dirty="0" err="1" smtClean="0">
                <a:latin typeface="Angsana New" pitchFamily="18" charset="-34"/>
                <a:cs typeface="Angsana New" pitchFamily="18" charset="-34"/>
              </a:rPr>
              <a:t>ค่ามัธย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ฐาน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5 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ปี ไม่น้อยกว่าร้อยละ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10</a:t>
            </a:r>
            <a:endParaRPr lang="th-TH" dirty="0" smtClean="0">
              <a:latin typeface="Angsana New" pitchFamily="18" charset="-34"/>
              <a:cs typeface="Angsana New" pitchFamily="18" charset="-34"/>
            </a:endParaRPr>
          </a:p>
          <a:p>
            <a:pPr marL="514350" indent="-514350">
              <a:buAutoNum type="arabicPeriod"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ค่า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HI </a:t>
            </a:r>
            <a:r>
              <a:rPr lang="en-US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CI  = 0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   ( นโยบาย นพ. </a:t>
            </a:r>
            <a:r>
              <a:rPr lang="th-TH" dirty="0" err="1" smtClean="0">
                <a:latin typeface="Angsana New" pitchFamily="18" charset="-34"/>
                <a:cs typeface="Angsana New" pitchFamily="18" charset="-34"/>
              </a:rPr>
              <a:t>สสจ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) </a:t>
            </a:r>
            <a:endParaRPr lang="en-US" dirty="0" smtClean="0">
              <a:latin typeface="Angsana New" pitchFamily="18" charset="-34"/>
              <a:cs typeface="Angsana New" pitchFamily="18" charset="-34"/>
            </a:endParaRPr>
          </a:p>
          <a:p>
            <a:pPr marL="514350" indent="-514350">
              <a:buAutoNum type="arabicPeriod"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ร้อยละการควบคุมโรคทันเวลาภายใน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24 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ชั่วโมง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ร้อยละ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100</a:t>
            </a:r>
            <a:endParaRPr lang="th-TH" dirty="0" smtClean="0">
              <a:latin typeface="Angsana New" pitchFamily="18" charset="-34"/>
              <a:cs typeface="Angsana New" pitchFamily="18" charset="-34"/>
            </a:endParaRPr>
          </a:p>
          <a:p>
            <a:pPr marL="514350" indent="-514350">
              <a:buAutoNum type="arabicPeriod"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มีการใช้สื่อในการแลกเปลี่ยนความรู้และการดำเนินกิจกรรมของจังหวัดอย่างน้อย 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1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ช่องทาง</a:t>
            </a:r>
          </a:p>
          <a:p>
            <a:pPr marL="514350" indent="-514350">
              <a:buAutoNum type="arabicPeriod"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ประชาชนมีส่วนร่วมในการจัดการขยะต้นทางไม่น้อยกว่าร้อยละ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80</a:t>
            </a:r>
            <a:endParaRPr lang="th-TH" dirty="0" smtClean="0">
              <a:latin typeface="Angsana New" pitchFamily="18" charset="-34"/>
              <a:cs typeface="Angsana New" pitchFamily="18" charset="-34"/>
            </a:endParaRPr>
          </a:p>
          <a:p>
            <a:pPr marL="514350" indent="-514350">
              <a:buAutoNum type="arabicPeriod"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มีงานวิจัย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R2R  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ด้านระบาด/การป้องกันไข้เลือดออกและเผยแพร่อย่างน้อยอำเภอละ </a:t>
            </a:r>
            <a:r>
              <a:rPr lang="en-US" dirty="0" smtClean="0">
                <a:latin typeface="Angsana New" pitchFamily="18" charset="-34"/>
                <a:cs typeface="Angsana New" pitchFamily="18" charset="-34"/>
              </a:rPr>
              <a:t>1 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เรื่อง</a:t>
            </a:r>
          </a:p>
        </p:txBody>
      </p:sp>
    </p:spTree>
    <p:extLst>
      <p:ext uri="{BB962C8B-B14F-4D97-AF65-F5344CB8AC3E}">
        <p14:creationId xmlns:p14="http://schemas.microsoft.com/office/powerpoint/2010/main" val="371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KD\Desktop\การบ้านชิ้นที่ 3\งานวิจัย\ปราสาทผผึ้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70" y="27385"/>
            <a:ext cx="9905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96616" y="692696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i="1" dirty="0" smtClean="0">
                <a:solidFill>
                  <a:schemeClr val="bg1"/>
                </a:solidFill>
              </a:rPr>
              <a:t>อยู่สกล  รักสกล  ทำเพื่อสกลนคร</a:t>
            </a:r>
            <a:endParaRPr lang="en-US" sz="5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49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56" y="3140967"/>
            <a:ext cx="5067046" cy="371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2" t="32218" r="25406" b="39196"/>
          <a:stretch/>
        </p:blipFill>
        <p:spPr bwMode="auto">
          <a:xfrm>
            <a:off x="4664968" y="2996951"/>
            <a:ext cx="5241032" cy="3998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81392" y="908718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*DALY  </a:t>
            </a:r>
          </a:p>
          <a:p>
            <a:r>
              <a:rPr lang="en-US" sz="2400" dirty="0" smtClean="0"/>
              <a:t>*YLL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*YLD</a:t>
            </a: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887637"/>
              </p:ext>
            </p:extLst>
          </p:nvPr>
        </p:nvGraphicFramePr>
        <p:xfrm>
          <a:off x="-14910" y="24474"/>
          <a:ext cx="8280278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7830"/>
                <a:gridCol w="1944216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  </a:t>
                      </a:r>
                      <a:r>
                        <a:rPr lang="th-TH" dirty="0" smtClean="0"/>
                        <a:t>ปีงบประมาณ</a:t>
                      </a:r>
                      <a:r>
                        <a:rPr lang="th-TH" baseline="0" dirty="0" smtClean="0"/>
                        <a:t> </a:t>
                      </a:r>
                      <a:r>
                        <a:rPr lang="en-US" baseline="0" dirty="0" smtClean="0"/>
                        <a:t>2560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     ตาย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   </a:t>
                      </a:r>
                      <a:r>
                        <a:rPr lang="en-US" dirty="0" smtClean="0"/>
                        <a:t>  </a:t>
                      </a:r>
                      <a:r>
                        <a:rPr lang="th-TH" dirty="0" smtClean="0"/>
                        <a:t>ป่วย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 </a:t>
                      </a:r>
                      <a:r>
                        <a:rPr lang="th-TH" dirty="0" smtClean="0"/>
                        <a:t>มะเร็งท่อน้ำดี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r>
                        <a:rPr lang="en-US" baseline="0" dirty="0" smtClean="0"/>
                        <a:t> </a:t>
                      </a:r>
                      <a:r>
                        <a:rPr lang="th-TH" baseline="0" dirty="0" smtClean="0"/>
                        <a:t>หลอดเลือดสมอง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r>
                        <a:rPr lang="en-US" baseline="0" dirty="0" smtClean="0"/>
                        <a:t> </a:t>
                      </a:r>
                      <a:r>
                        <a:rPr lang="th-TH" baseline="0" dirty="0" smtClean="0"/>
                        <a:t>เบาหวาน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</a:t>
                      </a:r>
                      <a:r>
                        <a:rPr lang="th-TH" dirty="0" smtClean="0"/>
                        <a:t>,</a:t>
                      </a:r>
                      <a:r>
                        <a:rPr lang="en-US" dirty="0" smtClean="0"/>
                        <a:t>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r>
                        <a:rPr lang="en-US" baseline="0" dirty="0" smtClean="0"/>
                        <a:t> </a:t>
                      </a:r>
                      <a:r>
                        <a:rPr lang="th-TH" baseline="0" dirty="0" smtClean="0"/>
                        <a:t>อุบัติเหตุบนท้องถนน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th-TH" baseline="0" dirty="0" smtClean="0">
                          <a:solidFill>
                            <a:srgbClr val="FF0000"/>
                          </a:solidFill>
                        </a:rPr>
                        <a:t>โรคระบาด (ไข้เลือดออก)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278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13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28" y="8194"/>
            <a:ext cx="9906000" cy="124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 descr="ผลการค้นหารูปภาพสำหรับ กระทรวงสาธารณสุ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47196"/>
            <a:ext cx="779580" cy="7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9213" y="798305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8000"/>
                </a:solidFill>
                <a:latin typeface="TH SarabunPSK" pitchFamily="34" charset="-34"/>
                <a:cs typeface="TH SarabunPSK" pitchFamily="34" charset="-34"/>
              </a:rPr>
              <a:t>สาธารณสุขจังหวัดสกลนคร</a:t>
            </a:r>
            <a:endParaRPr lang="th-TH" sz="1600" b="1" dirty="0">
              <a:solidFill>
                <a:srgbClr val="008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464" y="1268760"/>
            <a:ext cx="2587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หลักการและเหตุผล</a:t>
            </a:r>
            <a:endParaRPr lang="en-US" sz="32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1916832"/>
            <a:ext cx="864095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52800" y="566124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0552" y="4869160"/>
            <a:ext cx="6637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/>
              <a:t>คิดเป็นอัตราป่วย 24.32 ต่อแสนประชากร ไม่มีรายงานผู้เสียชีวิต อัตราส่วนเพศชายต่อเพศหญิง 1 : 1.24 </a:t>
            </a:r>
            <a:r>
              <a:rPr lang="th-TH" sz="2000" dirty="0">
                <a:solidFill>
                  <a:srgbClr val="FF0000"/>
                </a:solidFill>
              </a:rPr>
              <a:t>กลุ่มอายุที่พบมากที่สุดคือ 10-14 ปี คิดเป็นอัตราป่วย 101.48 </a:t>
            </a:r>
            <a:r>
              <a:rPr lang="th-TH" sz="2000" dirty="0"/>
              <a:t>ต่อแสนประชากร รองลงมาคือ 5-9 ปี(57.63) 15-24 ปี(37.95) </a:t>
            </a:r>
            <a:r>
              <a:rPr lang="th-TH" sz="2000" dirty="0">
                <a:solidFill>
                  <a:srgbClr val="FF0000"/>
                </a:solidFill>
              </a:rPr>
              <a:t>ส่วนใหญ่อาชีพนักเรียน (56.11%) </a:t>
            </a:r>
            <a:r>
              <a:rPr lang="th-TH" sz="2000" dirty="0"/>
              <a:t>รองลงมาคือ เกษตรกร(16.54%) และไม่ทราบอาชีพ/ในปกครอง(9.35%)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6137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28" y="8194"/>
            <a:ext cx="9906000" cy="124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 descr="ผลการค้นหารูปภาพสำหรับ กระทรวงสาธารณสุ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47196"/>
            <a:ext cx="779580" cy="7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9213" y="798305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8000"/>
                </a:solidFill>
                <a:latin typeface="TH SarabunPSK" pitchFamily="34" charset="-34"/>
                <a:cs typeface="TH SarabunPSK" pitchFamily="34" charset="-34"/>
              </a:rPr>
              <a:t>สาธารณสุขจังหวัดสกลนคร</a:t>
            </a:r>
            <a:endParaRPr lang="th-TH" sz="1600" b="1" dirty="0">
              <a:solidFill>
                <a:srgbClr val="008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991" y="1136859"/>
            <a:ext cx="2680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 </a:t>
            </a:r>
            <a:r>
              <a:rPr lang="th-TH" sz="3200" b="1" dirty="0" smtClean="0"/>
              <a:t>หลักการและเหตุผล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52800" y="566124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4" y="1709519"/>
            <a:ext cx="7848872" cy="243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010" y="4168604"/>
            <a:ext cx="7804373" cy="260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5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28" y="8194"/>
            <a:ext cx="9906000" cy="124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8672"/>
            <a:ext cx="9906000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 descr="ผลการค้นหารูปภาพสำหรับ กระทรวงสาธารณสุ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47196"/>
            <a:ext cx="779580" cy="7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9213" y="798305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8000"/>
                </a:solidFill>
                <a:latin typeface="TH SarabunPSK" pitchFamily="34" charset="-34"/>
                <a:cs typeface="TH SarabunPSK" pitchFamily="34" charset="-34"/>
              </a:rPr>
              <a:t>สาธารณสุขจังหวัดสกลนคร</a:t>
            </a:r>
            <a:endParaRPr lang="th-TH" sz="1600" b="1" dirty="0">
              <a:solidFill>
                <a:srgbClr val="008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6776" y="1147393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/>
              <a:t>วัตถุประสงค์ของโครงการ</a:t>
            </a:r>
            <a:endParaRPr lang="en-US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8506" y="2132856"/>
            <a:ext cx="9289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+mj-cs"/>
              </a:rPr>
              <a:t>1</a:t>
            </a:r>
            <a:r>
              <a:rPr lang="th-TH" sz="3600" dirty="0" smtClean="0">
                <a:latin typeface="Andalus" pitchFamily="18" charset="-78"/>
                <a:cs typeface="+mj-cs"/>
              </a:rPr>
              <a:t>. ป้องกัน ควบคุม  โรค</a:t>
            </a:r>
            <a:r>
              <a:rPr lang="th-TH" sz="3600" dirty="0" smtClean="0">
                <a:latin typeface="Andalus" pitchFamily="18" charset="-78"/>
                <a:cs typeface="+mj-cs"/>
              </a:rPr>
              <a:t>ไข้เลือดออกลดลง</a:t>
            </a:r>
            <a:endParaRPr lang="th-TH" sz="3600" dirty="0" smtClean="0">
              <a:latin typeface="Andalus" pitchFamily="18" charset="-78"/>
              <a:cs typeface="+mj-cs"/>
            </a:endParaRPr>
          </a:p>
          <a:p>
            <a:r>
              <a:rPr lang="en-US" sz="3600" dirty="0" smtClean="0">
                <a:latin typeface="Andalus" pitchFamily="18" charset="-78"/>
                <a:cs typeface="+mj-cs"/>
              </a:rPr>
              <a:t>2. </a:t>
            </a:r>
            <a:r>
              <a:rPr lang="th-TH" sz="3600" dirty="0">
                <a:latin typeface="Andalus" pitchFamily="18" charset="-78"/>
                <a:cs typeface="+mj-cs"/>
              </a:rPr>
              <a:t>สร้างเสริมศักยภาพการป้องกันโรคโดยการมีส่วนร่วมของชุมชน        </a:t>
            </a:r>
          </a:p>
          <a:p>
            <a:r>
              <a:rPr lang="th-TH" sz="3600" dirty="0">
                <a:latin typeface="Andalus" pitchFamily="18" charset="-78"/>
                <a:cs typeface="+mj-cs"/>
              </a:rPr>
              <a:t>     และภาคีเครือข่ายอย่าง</a:t>
            </a:r>
            <a:r>
              <a:rPr lang="th-TH" sz="3600" dirty="0" smtClean="0">
                <a:latin typeface="Andalus" pitchFamily="18" charset="-78"/>
                <a:cs typeface="+mj-cs"/>
              </a:rPr>
              <a:t>ยั่งยืน</a:t>
            </a:r>
          </a:p>
          <a:p>
            <a:r>
              <a:rPr lang="en-US" sz="3600" dirty="0" smtClean="0">
                <a:latin typeface="Andalus" pitchFamily="18" charset="-78"/>
                <a:cs typeface="+mj-cs"/>
              </a:rPr>
              <a:t>3. </a:t>
            </a:r>
            <a:r>
              <a:rPr lang="th-TH" sz="3600" dirty="0" smtClean="0">
                <a:latin typeface="Andalus" pitchFamily="18" charset="-78"/>
                <a:cs typeface="+mj-cs"/>
              </a:rPr>
              <a:t>พัฒนาระบบจัดเก็บข้อมูลเพื่อวางแผนนโยบาย</a:t>
            </a:r>
            <a:endParaRPr lang="en-US" sz="3600" dirty="0" smtClean="0">
              <a:latin typeface="Andalus" pitchFamily="18" charset="-78"/>
              <a:cs typeface="+mj-cs"/>
            </a:endParaRPr>
          </a:p>
        </p:txBody>
      </p:sp>
      <p:sp>
        <p:nvSpPr>
          <p:cNvPr id="6" name="วงรี 5"/>
          <p:cNvSpPr/>
          <p:nvPr/>
        </p:nvSpPr>
        <p:spPr>
          <a:xfrm>
            <a:off x="488504" y="5157192"/>
            <a:ext cx="8971250" cy="1021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72680" y="537321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ป้องกันโรค   ชุมชนมีส่วนร่วม  วิเคราะห์นโยบายได้แม่นยำ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952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28" y="8194"/>
            <a:ext cx="9906000" cy="124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906000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 descr="ผลการค้นหารูปภาพสำหรับ กระทรวงสาธารณสุ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47196"/>
            <a:ext cx="779580" cy="7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9213" y="798305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8000"/>
                </a:solidFill>
                <a:latin typeface="TH SarabunPSK" pitchFamily="34" charset="-34"/>
                <a:cs typeface="TH SarabunPSK" pitchFamily="34" charset="-34"/>
              </a:rPr>
              <a:t>สาธารณสุขจังหวัดสกลนคร</a:t>
            </a:r>
            <a:endParaRPr lang="th-TH" sz="1600" b="1" dirty="0">
              <a:solidFill>
                <a:srgbClr val="008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วงรี 5"/>
          <p:cNvSpPr/>
          <p:nvPr/>
        </p:nvSpPr>
        <p:spPr>
          <a:xfrm>
            <a:off x="811651" y="1556792"/>
            <a:ext cx="26047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เป้าหมาย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48544" y="2621230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th-TH" b="1" dirty="0" smtClean="0"/>
              <a:t>ผู้นำชุมชน  </a:t>
            </a:r>
            <a:r>
              <a:rPr lang="en-US" b="1" dirty="0" smtClean="0"/>
              <a:t>1</a:t>
            </a:r>
            <a:r>
              <a:rPr lang="th-TH" b="1" dirty="0" smtClean="0"/>
              <a:t>,</a:t>
            </a:r>
            <a:r>
              <a:rPr lang="en-US" b="1" dirty="0" smtClean="0"/>
              <a:t>520  </a:t>
            </a:r>
            <a:r>
              <a:rPr lang="th-TH" b="1" dirty="0" smtClean="0"/>
              <a:t>หมู่บ้าน  </a:t>
            </a:r>
          </a:p>
          <a:p>
            <a:pPr marL="514350" indent="-514350">
              <a:buAutoNum type="arabicPeriod"/>
            </a:pPr>
            <a:r>
              <a:rPr lang="th-TH" b="1" dirty="0" smtClean="0"/>
              <a:t>คุณครูในโรงเรียนประถมและมัธยมในพื้นที่  โรงเรียนละ  </a:t>
            </a:r>
            <a:r>
              <a:rPr lang="en-US" b="1" dirty="0" smtClean="0"/>
              <a:t>1 </a:t>
            </a:r>
            <a:r>
              <a:rPr lang="th-TH" b="1" dirty="0" smtClean="0"/>
              <a:t>คน</a:t>
            </a:r>
          </a:p>
          <a:p>
            <a:pPr marL="514350" indent="-514350">
              <a:buAutoNum type="arabicPeriod"/>
            </a:pPr>
            <a:r>
              <a:rPr lang="th-TH" b="1" dirty="0" smtClean="0"/>
              <a:t>ผู้แทนจาก </a:t>
            </a:r>
            <a:r>
              <a:rPr lang="th-TH" b="1" dirty="0" err="1" smtClean="0"/>
              <a:t>อปท</a:t>
            </a:r>
            <a:r>
              <a:rPr lang="th-TH" b="1" dirty="0" smtClean="0"/>
              <a:t>. แห่งละ </a:t>
            </a:r>
            <a:r>
              <a:rPr lang="en-US" b="1" dirty="0" smtClean="0"/>
              <a:t>1 </a:t>
            </a:r>
            <a:r>
              <a:rPr lang="th-TH" b="1" dirty="0" smtClean="0"/>
              <a:t>คน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th-TH" b="1" dirty="0" err="1" smtClean="0"/>
              <a:t>อส</a:t>
            </a:r>
            <a:r>
              <a:rPr lang="th-TH" b="1" dirty="0" smtClean="0"/>
              <a:t>ม. 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th-TH" b="1" dirty="0" smtClean="0"/>
              <a:t>ประชาชนในพื้นที่จังหวัดสกลนคร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2614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332930"/>
            <a:ext cx="9906000" cy="863822"/>
          </a:xfrm>
          <a:solidFill>
            <a:srgbClr val="66FF66"/>
          </a:solidFill>
        </p:spPr>
        <p:txBody>
          <a:bodyPr>
            <a:normAutofit fontScale="90000"/>
          </a:bodyPr>
          <a:lstStyle/>
          <a:p>
            <a:r>
              <a:rPr lang="th-TH" sz="6000" b="1" dirty="0" smtClean="0">
                <a:latin typeface="JasmineUPC" pitchFamily="18" charset="-34"/>
                <a:cs typeface="JasmineUPC" pitchFamily="18" charset="-34"/>
              </a:rPr>
              <a:t>ผลการศึกษา </a:t>
            </a:r>
            <a:r>
              <a:rPr lang="th-TH" sz="4900" b="1" dirty="0" smtClean="0">
                <a:latin typeface="JasmineUPC" pitchFamily="18" charset="-34"/>
                <a:cs typeface="JasmineUPC" pitchFamily="18" charset="-34"/>
              </a:rPr>
              <a:t>(ชิ้นงานครั้งที่ </a:t>
            </a:r>
            <a:r>
              <a:rPr lang="en-US" sz="4900" b="1" dirty="0" smtClean="0">
                <a:latin typeface="JasmineUPC" pitchFamily="18" charset="-34"/>
                <a:cs typeface="JasmineUPC" pitchFamily="18" charset="-34"/>
              </a:rPr>
              <a:t>2</a:t>
            </a:r>
            <a:r>
              <a:rPr lang="th-TH" sz="4900" b="1" dirty="0" smtClean="0">
                <a:latin typeface="JasmineUPC" pitchFamily="18" charset="-34"/>
                <a:cs typeface="JasmineUPC" pitchFamily="18" charset="-34"/>
              </a:rPr>
              <a:t>)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idx="1"/>
          </p:nvPr>
        </p:nvSpPr>
        <p:spPr>
          <a:xfrm>
            <a:off x="507339" y="1413148"/>
            <a:ext cx="8915400" cy="647700"/>
          </a:xfrm>
        </p:spPr>
        <p:txBody>
          <a:bodyPr rtlCol="0">
            <a:normAutofit fontScale="92500"/>
          </a:bodyPr>
          <a:lstStyle/>
          <a:p>
            <a:pPr marL="0" indent="0" algn="thaiDi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ตารางที่ 1 ค่า 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Odds Ratio /Risk Ratio </a:t>
            </a: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ของปัจจัยที่มีความเกี่ยวข้องกับการเกิดโรคไข้เลือดออก </a:t>
            </a:r>
            <a:endParaRPr lang="th-TH" sz="2400" dirty="0" smtClean="0"/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299066"/>
              </p:ext>
            </p:extLst>
          </p:nvPr>
        </p:nvGraphicFramePr>
        <p:xfrm>
          <a:off x="0" y="2132856"/>
          <a:ext cx="8891323" cy="44655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5718"/>
                <a:gridCol w="1745098"/>
                <a:gridCol w="3320507"/>
              </a:tblGrid>
              <a:tr h="881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ปัจจัย (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Risk factor</a:t>
                      </a: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ค่า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Risk Ratio </a:t>
                      </a: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/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cs typeface="JasmineUPC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Odds Ratio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แหล่งข้อมูลงานวิจัย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cs typeface="JasmineUPC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(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Source</a:t>
                      </a:r>
                      <a:r>
                        <a:rPr lang="th-TH" sz="24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</a:tr>
              <a:tr h="1024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การให้ความรู้กับการปฏิบัติในการควบคุม ป้องกันลูกน้ำยุงลาย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0.25 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RR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ณฐญากร มอญขันธ์ (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2557</a:t>
                      </a:r>
                      <a:r>
                        <a:rPr lang="th-TH" sz="2000" b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</a:tr>
              <a:tr h="512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ดัชนีลูกน้ำยุงลาย 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HI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0.25 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RR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ณฐญากร มอญขันธ์ (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2557</a:t>
                      </a:r>
                      <a:r>
                        <a:rPr lang="th-TH" sz="2000" b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</a:tr>
              <a:tr h="512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พฤติกรรมการป้องกันโรคไข้เลือดออก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8.33 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OR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 dirty="0" err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ยุว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ธิดา พรนิคม 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2555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</a:tr>
              <a:tr h="1536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การรับรู้โอกาสเสี่ยงของการเกิดโรค การรับรู้ความรุนแรง การรับรู้ผลประโยชน์ที่จะได้รับค่าใช้จ่าย และอุปสรรค ต่อการเกิดไข้เลือดออก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10.41 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OR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000" b="1" dirty="0" err="1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ยุว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ธิดา พรนิคม 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2555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JasmineUPC" pitchFamily="18" charset="-34"/>
                          <a:cs typeface="JasmineUPC" pitchFamily="18" charset="-34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JasmineUPC" pitchFamily="18" charset="-34"/>
                        <a:ea typeface="Calibri"/>
                        <a:cs typeface="JasmineUPC" pitchFamily="18" charset="-34"/>
                      </a:endParaRPr>
                    </a:p>
                  </a:txBody>
                  <a:tcPr marL="74281" marR="74281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52" y="5445224"/>
            <a:ext cx="2951162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71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188915"/>
            <a:ext cx="9906000" cy="1152525"/>
          </a:xfrm>
          <a:solidFill>
            <a:srgbClr val="66FF66"/>
          </a:solidFill>
        </p:spPr>
        <p:txBody>
          <a:bodyPr/>
          <a:lstStyle/>
          <a:p>
            <a:r>
              <a:rPr lang="th-TH" sz="6000" b="1" dirty="0" smtClean="0">
                <a:latin typeface="JasmineUPC" pitchFamily="18" charset="-34"/>
                <a:cs typeface="JasmineUPC" pitchFamily="18" charset="-34"/>
              </a:rPr>
              <a:t>ผลการศึกษา </a:t>
            </a:r>
            <a:r>
              <a:rPr lang="th-TH" sz="4800" b="1" dirty="0" smtClean="0">
                <a:latin typeface="JasmineUPC" pitchFamily="18" charset="-34"/>
                <a:cs typeface="JasmineUPC" pitchFamily="18" charset="-34"/>
              </a:rPr>
              <a:t>(ชิ้นงานครั้งที่ </a:t>
            </a:r>
            <a:r>
              <a:rPr lang="en-US" sz="4800" b="1" dirty="0" smtClean="0">
                <a:latin typeface="JasmineUPC" pitchFamily="18" charset="-34"/>
                <a:cs typeface="JasmineUPC" pitchFamily="18" charset="-34"/>
              </a:rPr>
              <a:t>2</a:t>
            </a:r>
            <a:r>
              <a:rPr lang="th-TH" sz="4800" b="1" dirty="0" smtClean="0">
                <a:latin typeface="JasmineUPC" pitchFamily="18" charset="-34"/>
                <a:cs typeface="JasmineUPC" pitchFamily="18" charset="-34"/>
              </a:rPr>
              <a:t>)</a:t>
            </a:r>
            <a:endParaRPr lang="th-TH" sz="6000" b="1" dirty="0" smtClean="0"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idx="1"/>
          </p:nvPr>
        </p:nvSpPr>
        <p:spPr>
          <a:xfrm>
            <a:off x="507339" y="1484313"/>
            <a:ext cx="8915400" cy="1008062"/>
          </a:xfrm>
        </p:spPr>
        <p:txBody>
          <a:bodyPr rtlCol="0">
            <a:normAutofit fontScale="92500" lnSpcReduction="10000"/>
          </a:bodyPr>
          <a:lstStyle/>
          <a:p>
            <a:pPr marL="0" indent="0" algn="thaiDi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ตารางที่ 2 ค่า 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Attributable Fraction among the Exposed (</a:t>
            </a:r>
            <a:r>
              <a:rPr lang="en-US" sz="2400" b="1" dirty="0" err="1" smtClean="0">
                <a:latin typeface="JasmineUPC" pitchFamily="18" charset="-34"/>
                <a:cs typeface="JasmineUPC" pitchFamily="18" charset="-34"/>
              </a:rPr>
              <a:t>AFe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) </a:t>
            </a: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/ 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Prevented Fraction among the Exposed (</a:t>
            </a:r>
            <a:r>
              <a:rPr lang="en-US" sz="2400" b="1" dirty="0" err="1" smtClean="0">
                <a:latin typeface="JasmineUPC" pitchFamily="18" charset="-34"/>
                <a:cs typeface="JasmineUPC" pitchFamily="18" charset="-34"/>
              </a:rPr>
              <a:t>PFe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)</a:t>
            </a: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 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Attributable fraction among Population (</a:t>
            </a:r>
            <a:r>
              <a:rPr lang="en-US" sz="2400" b="1" dirty="0" err="1" smtClean="0">
                <a:latin typeface="JasmineUPC" pitchFamily="18" charset="-34"/>
                <a:cs typeface="JasmineUPC" pitchFamily="18" charset="-34"/>
              </a:rPr>
              <a:t>AFp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) </a:t>
            </a: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และ 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Prevented Fraction among the Population (</a:t>
            </a:r>
            <a:r>
              <a:rPr lang="en-US" sz="2400" b="1" dirty="0" err="1" smtClean="0">
                <a:latin typeface="JasmineUPC" pitchFamily="18" charset="-34"/>
                <a:cs typeface="JasmineUPC" pitchFamily="18" charset="-34"/>
              </a:rPr>
              <a:t>PFp</a:t>
            </a:r>
            <a:r>
              <a:rPr lang="en-US" sz="2400" b="1" dirty="0" smtClean="0">
                <a:latin typeface="JasmineUPC" pitchFamily="18" charset="-34"/>
                <a:cs typeface="JasmineUPC" pitchFamily="18" charset="-34"/>
              </a:rPr>
              <a:t>) </a:t>
            </a:r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ของปัจจัยที่มีความเกี่ยวข้องกับการเกิดโรคไข้เลือดออก</a:t>
            </a:r>
            <a:endParaRPr lang="en-US" sz="2400" b="1" dirty="0" smtClean="0">
              <a:latin typeface="JasmineUPC" pitchFamily="18" charset="-34"/>
              <a:cs typeface="JasmineUPC" pitchFamily="18" charset="-34"/>
            </a:endParaRPr>
          </a:p>
          <a:p>
            <a:pPr marL="0" indent="0" algn="thaiDi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h-TH" sz="2400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30" y="2708275"/>
            <a:ext cx="8970433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4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88265" y="223747"/>
            <a:ext cx="8915400" cy="922114"/>
          </a:xfrm>
        </p:spPr>
        <p:txBody>
          <a:bodyPr/>
          <a:lstStyle/>
          <a:p>
            <a:r>
              <a:rPr lang="th-TH" b="1" dirty="0" smtClean="0"/>
              <a:t>วรรณกรรมเพิ่มเติม</a:t>
            </a:r>
            <a:endParaRPr lang="en-US" b="1" dirty="0"/>
          </a:p>
        </p:txBody>
      </p:sp>
      <p:pic>
        <p:nvPicPr>
          <p:cNvPr id="8194" name="Picture 2" descr="C:\Users\KD\Desktop\การบ้านชิ้นที่ 3\งานวิจัย\อิธพล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65" y="1344638"/>
            <a:ext cx="5284815" cy="234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KD\Desktop\การบ้านชิ้นที่ 3\งานวิจัย\Cap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65" y="3676270"/>
            <a:ext cx="5284815" cy="199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วงรี 5"/>
          <p:cNvSpPr/>
          <p:nvPr/>
        </p:nvSpPr>
        <p:spPr>
          <a:xfrm>
            <a:off x="272480" y="1124744"/>
            <a:ext cx="5400600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วงรี 7"/>
          <p:cNvSpPr/>
          <p:nvPr/>
        </p:nvSpPr>
        <p:spPr>
          <a:xfrm>
            <a:off x="5750227" y="1200727"/>
            <a:ext cx="4176464" cy="784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สุดใจ  หม่อนไข่  (</a:t>
            </a:r>
            <a:r>
              <a:rPr lang="en-US" dirty="0" smtClean="0"/>
              <a:t>2555</a:t>
            </a:r>
            <a:r>
              <a:rPr lang="th-TH" dirty="0" smtClean="0"/>
              <a:t>)</a:t>
            </a:r>
            <a:endParaRPr lang="en-US" dirty="0"/>
          </a:p>
        </p:txBody>
      </p:sp>
      <p:sp>
        <p:nvSpPr>
          <p:cNvPr id="11" name="วงรี 10"/>
          <p:cNvSpPr/>
          <p:nvPr/>
        </p:nvSpPr>
        <p:spPr>
          <a:xfrm>
            <a:off x="5673080" y="4280665"/>
            <a:ext cx="4176464" cy="784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ดรุณี  โพธิ์ศรี   (</a:t>
            </a:r>
            <a:r>
              <a:rPr lang="en-US" dirty="0" smtClean="0"/>
              <a:t>2555</a:t>
            </a:r>
            <a:r>
              <a:rPr lang="th-TH" dirty="0" smtClean="0"/>
              <a:t>)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807" y="5301208"/>
            <a:ext cx="5097016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681192" y="2204864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th-TH" dirty="0" smtClean="0"/>
              <a:t>การกำหนดบทบาท</a:t>
            </a:r>
          </a:p>
          <a:p>
            <a:r>
              <a:rPr lang="en-US" dirty="0" smtClean="0"/>
              <a:t>- </a:t>
            </a:r>
            <a:r>
              <a:rPr lang="th-TH" dirty="0" smtClean="0"/>
              <a:t>การได้รับชักจูงจากชุมชน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99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10310</TotalTime>
  <Words>990</Words>
  <Application>Microsoft Office PowerPoint</Application>
  <PresentationFormat>กระดาษ A4 (210x297 มม.)</PresentationFormat>
  <Paragraphs>124</Paragraphs>
  <Slides>15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15</vt:i4>
      </vt:variant>
    </vt:vector>
  </HeadingPairs>
  <TitlesOfParts>
    <vt:vector size="17" baseType="lpstr">
      <vt:lpstr>ชุดรูปแบบของ Office</vt:lpstr>
      <vt:lpstr>1_ชุดรูปแบบของ Office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ผลการศึกษา (ชิ้นงานครั้งที่ 2)</vt:lpstr>
      <vt:lpstr>ผลการศึกษา (ชิ้นงานครั้งที่ 2)</vt:lpstr>
      <vt:lpstr>วรรณกรรมเพิ่มเติม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Company>DiLshad Sys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DrPoo</dc:creator>
  <cp:lastModifiedBy>KD</cp:lastModifiedBy>
  <cp:revision>182</cp:revision>
  <cp:lastPrinted>2017-10-18T02:56:23Z</cp:lastPrinted>
  <dcterms:created xsi:type="dcterms:W3CDTF">2015-02-07T09:53:53Z</dcterms:created>
  <dcterms:modified xsi:type="dcterms:W3CDTF">2018-03-29T05:39:06Z</dcterms:modified>
</cp:coreProperties>
</file>